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sldIdLst>
    <p:sldId id="256" r:id="rId2"/>
    <p:sldId id="284" r:id="rId3"/>
    <p:sldId id="302" r:id="rId4"/>
    <p:sldId id="303" r:id="rId5"/>
    <p:sldId id="297" r:id="rId6"/>
    <p:sldId id="296" r:id="rId7"/>
    <p:sldId id="304" r:id="rId8"/>
    <p:sldId id="299" r:id="rId9"/>
    <p:sldId id="298" r:id="rId10"/>
    <p:sldId id="300" r:id="rId11"/>
    <p:sldId id="306" r:id="rId12"/>
    <p:sldId id="301" r:id="rId13"/>
    <p:sldId id="258" r:id="rId14"/>
  </p:sldIdLst>
  <p:sldSz cx="9144000" cy="6858000" type="screen4x3"/>
  <p:notesSz cx="68834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0426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937" autoAdjust="0"/>
    <p:restoredTop sz="67544" autoAdjust="0"/>
  </p:normalViewPr>
  <p:slideViewPr>
    <p:cSldViewPr>
      <p:cViewPr>
        <p:scale>
          <a:sx n="90" d="100"/>
          <a:sy n="90" d="100"/>
        </p:scale>
        <p:origin x="-330" y="-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012"/>
    </p:cViewPr>
  </p:sorterViewPr>
  <p:notesViewPr>
    <p:cSldViewPr>
      <p:cViewPr>
        <p:scale>
          <a:sx n="100" d="100"/>
          <a:sy n="100" d="100"/>
        </p:scale>
        <p:origin x="-1626" y="-72"/>
      </p:cViewPr>
      <p:guideLst>
        <p:guide orient="horz" pos="3120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fld id="{2D77960C-5F87-42A2-A9B0-54A0CE29C771}" type="datetimeFigureOut">
              <a:rPr lang="en-US"/>
              <a:pPr/>
              <a:t>2/17/2012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52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39" tIns="47969" rIns="95939" bIns="47969" rtlCol="0" anchor="ctr"/>
          <a:lstStyle/>
          <a:p>
            <a:pPr lvl="0"/>
            <a:endParaRPr lang="en-A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05350"/>
            <a:ext cx="5505450" cy="4457700"/>
          </a:xfrm>
          <a:prstGeom prst="rect">
            <a:avLst/>
          </a:prstGeom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fld id="{C64C3269-F858-4489-9CFD-FBBF79E79445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6380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AU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5A2189-9BAA-42AB-9111-C485754119B6}" type="slidenum">
              <a:rPr lang="en-AU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en-US" sz="1000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C7A0B4-88DB-4088-AFEB-1200FCE728D3}" type="slidenum">
              <a:rPr lang="en-AU"/>
              <a:pPr/>
              <a:t>10</a:t>
            </a:fld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lnSpc>
                <a:spcPct val="80000"/>
              </a:lnSpc>
            </a:pPr>
            <a:endParaRPr lang="en-AU" sz="800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C15B4F-B7C4-418C-971C-B04D81A14643}" type="slidenum">
              <a:rPr lang="en-AU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457200" indent="-457200">
              <a:buClr>
                <a:srgbClr val="810426"/>
              </a:buClr>
              <a:buFont typeface="Wingdings" pitchFamily="2" charset="2"/>
              <a:buChar char="§"/>
            </a:pPr>
            <a:endParaRPr lang="en-US" sz="2200" smtClean="0">
              <a:latin typeface="Arial" pitchFamily="34" charset="0"/>
              <a:ea typeface="ＭＳ Ｐゴシック" pitchFamily="34" charset="-128"/>
            </a:endParaRPr>
          </a:p>
          <a:p>
            <a:pPr marL="457200" indent="-457200"/>
            <a:r>
              <a:rPr lang="en-US" sz="2000" smtClean="0">
                <a:latin typeface="Arial" pitchFamily="34" charset="0"/>
                <a:ea typeface="ＭＳ Ｐゴシック" pitchFamily="34" charset="-128"/>
              </a:rPr>
              <a:t>	</a:t>
            </a:r>
          </a:p>
          <a:p>
            <a:pPr marL="457200" indent="-457200"/>
            <a:r>
              <a:rPr lang="en-US" sz="2000" smtClean="0">
                <a:latin typeface="Arial" pitchFamily="34" charset="0"/>
                <a:ea typeface="ＭＳ Ｐゴシック" pitchFamily="34" charset="-128"/>
              </a:rPr>
              <a:t>		  		</a:t>
            </a:r>
          </a:p>
          <a:p>
            <a:pPr marL="457200" indent="-457200"/>
            <a:r>
              <a:rPr lang="en-US" sz="2000" smtClean="0">
                <a:latin typeface="Arial" pitchFamily="34" charset="0"/>
                <a:ea typeface="ＭＳ Ｐゴシック" pitchFamily="34" charset="-128"/>
              </a:rPr>
              <a:t>		</a:t>
            </a:r>
            <a:endParaRPr lang="en-AU" sz="2000" smtClean="0">
              <a:latin typeface="Arial" pitchFamily="34" charset="0"/>
              <a:ea typeface="ＭＳ Ｐゴシック" pitchFamily="34" charset="-128"/>
            </a:endParaRPr>
          </a:p>
          <a:p>
            <a:pPr marL="457200" indent="-457200">
              <a:buClr>
                <a:srgbClr val="810426"/>
              </a:buClr>
              <a:buFont typeface="Wingdings" pitchFamily="2" charset="2"/>
              <a:buChar char="§"/>
            </a:pPr>
            <a:endParaRPr lang="en-US" sz="2200" smtClean="0">
              <a:latin typeface="Arial" pitchFamily="34" charset="0"/>
              <a:ea typeface="ＭＳ Ｐゴシック" pitchFamily="34" charset="-128"/>
            </a:endParaRPr>
          </a:p>
          <a:p>
            <a:pPr marL="457200" indent="-457200">
              <a:buClr>
                <a:srgbClr val="810426"/>
              </a:buClr>
              <a:buFont typeface="Wingdings" pitchFamily="2" charset="2"/>
              <a:buChar char="§"/>
            </a:pPr>
            <a:endParaRPr lang="en-US" sz="2200" smtClean="0">
              <a:latin typeface="Arial" pitchFamily="34" charset="0"/>
              <a:ea typeface="ＭＳ Ｐゴシック" pitchFamily="34" charset="-128"/>
            </a:endParaRPr>
          </a:p>
          <a:p>
            <a:pPr marL="457200" indent="-457200">
              <a:lnSpc>
                <a:spcPct val="130000"/>
              </a:lnSpc>
            </a:pPr>
            <a:endParaRPr lang="en-US" sz="1400" smtClean="0">
              <a:latin typeface="Arial" pitchFamily="34" charset="0"/>
              <a:ea typeface="ＭＳ Ｐゴシック" pitchFamily="34" charset="-128"/>
            </a:endParaRPr>
          </a:p>
          <a:p>
            <a:pPr marL="457200" indent="-457200">
              <a:lnSpc>
                <a:spcPct val="130000"/>
              </a:lnSpc>
            </a:pPr>
            <a:endParaRPr lang="en-US" sz="140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895730-22F9-4C11-A95A-1E5269AC124A}" type="slidenum">
              <a:rPr lang="en-AU"/>
              <a:pPr/>
              <a:t>12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AU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831353-F41A-431A-BAED-7FD4D8A7BA00}" type="slidenum">
              <a:rPr lang="en-AU"/>
              <a:pPr/>
              <a:t>13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AU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C940534-8C9B-47CD-A507-1F3B71056C5A}" type="slidenum">
              <a:rPr lang="en-AU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AU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46D362-A3D5-4141-A0FB-712EBC7E3750}" type="slidenum">
              <a:rPr lang="en-AU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spcBef>
                <a:spcPct val="0"/>
              </a:spcBef>
            </a:pPr>
            <a:endParaRPr lang="en-AU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AD2850-B113-468F-ADCB-3137F4251112}" type="slidenum">
              <a:rPr lang="en-AU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</a:pPr>
            <a:endParaRPr lang="en-AU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DAF7D4-B05D-4FBA-9728-116EB6EEDF4A}" type="slidenum">
              <a:rPr lang="en-AU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A4D054C-90CD-4FA7-95BD-2D23802187F2}" type="slidenum">
              <a:rPr lang="en-AU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AU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A01BCA5-8904-4F2B-B3FA-154D8F24C8B2}" type="slidenum">
              <a:rPr lang="en-AU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>
            <a:normAutofit/>
          </a:bodyPr>
          <a:lstStyle/>
          <a:p>
            <a:endParaRPr lang="en-AU" sz="800" dirty="0" smtClean="0">
              <a:solidFill>
                <a:srgbClr val="000000"/>
              </a:solidFill>
              <a:latin typeface="News Gothic MT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DD59CDD-CFEB-4BCE-B6C1-C496A5770CA2}" type="slidenum">
              <a:rPr lang="en-AU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>
            <a:normAutofit/>
          </a:bodyPr>
          <a:lstStyle/>
          <a:p>
            <a:pPr>
              <a:spcAft>
                <a:spcPts val="1800"/>
              </a:spcAft>
              <a:buClr>
                <a:srgbClr val="810426"/>
              </a:buClr>
            </a:pPr>
            <a:endParaRPr lang="en-US" sz="600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8991130-22A1-461F-B9DE-1685B224DD07}" type="slidenum">
              <a:rPr lang="en-AU"/>
              <a:pPr/>
              <a:t>9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I:\RMIT\RMIT LOGO templates\togbl5kfk11uz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3588" y="0"/>
            <a:ext cx="223361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63C98-0EF9-473E-95CF-C9F139CC7E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337E0-2AEA-458E-91CF-A33410B0CE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04EECF-6849-472B-B138-A748486A83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:\RMIT\RMIT LOGO templates\togbl5kfk11uz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0"/>
            <a:ext cx="2276475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8313" y="623728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77F38-DCD3-4DF8-AAEE-ABB026E4ED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4644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4784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487726-C64B-4BB7-81D3-0580F24BE0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505891-8495-4D31-9896-3E8C400004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1A746-3CA3-4613-BEBF-3FDC33FA2F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E16B44-65AC-4AC9-954E-05A7A0A939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14E643-AAA2-462B-A04A-8702D2F089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6EB07-DA08-47B0-A279-C4392F6E8D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128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136A3F78-E775-4707-B880-2606DC57134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" name="Picture 6" descr="NEW_UNSW Crest Stacked 10%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8313" y="188913"/>
            <a:ext cx="862012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6659563" y="115888"/>
            <a:ext cx="2160587" cy="8651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AU"/>
          </a:p>
        </p:txBody>
      </p:sp>
      <p:pic>
        <p:nvPicPr>
          <p:cNvPr id="1032" name="Picture 10" descr="SPRClogo_CMYK.jp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54825" y="6059488"/>
            <a:ext cx="2109788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rc.unsw.edu.au/media/File/OccPaper_29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2133600"/>
            <a:ext cx="9144000" cy="2590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AU"/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1863725"/>
            <a:ext cx="914400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lnSpc>
                <a:spcPct val="130000"/>
              </a:lnSpc>
            </a:pPr>
            <a:r>
              <a:rPr lang="en-US" sz="3200" b="1" dirty="0"/>
              <a:t>Individual funding:</a:t>
            </a:r>
            <a:br>
              <a:rPr lang="en-US" sz="3200" b="1" dirty="0"/>
            </a:br>
            <a:r>
              <a:rPr lang="en-US" sz="3200" b="1" dirty="0"/>
              <a:t>A good start but not enough</a:t>
            </a:r>
            <a:endParaRPr lang="en-US" sz="2600" i="1" dirty="0"/>
          </a:p>
          <a:p>
            <a:pPr algn="ctr" eaLnBrk="0" hangingPunct="0">
              <a:lnSpc>
                <a:spcPct val="130000"/>
              </a:lnSpc>
            </a:pPr>
            <a:endParaRPr lang="en-US" sz="2600" i="1" dirty="0"/>
          </a:p>
          <a:p>
            <a:pPr algn="ctr" eaLnBrk="0" hangingPunct="0">
              <a:lnSpc>
                <a:spcPct val="130000"/>
              </a:lnSpc>
            </a:pPr>
            <a:r>
              <a:rPr lang="en-US" sz="2800" i="1" dirty="0"/>
              <a:t>Carmel </a:t>
            </a:r>
            <a:r>
              <a:rPr lang="en-US" sz="2800" i="1" dirty="0" err="1"/>
              <a:t>Laragy</a:t>
            </a:r>
            <a:r>
              <a:rPr lang="en-US" sz="2800" i="1" dirty="0"/>
              <a:t>, Christiane </a:t>
            </a:r>
            <a:r>
              <a:rPr lang="en-US" sz="2800" i="1" dirty="0" err="1"/>
              <a:t>Purcal</a:t>
            </a:r>
            <a:r>
              <a:rPr lang="en-US" sz="2800" i="1" dirty="0"/>
              <a:t>, Karen Fisher </a:t>
            </a:r>
          </a:p>
          <a:p>
            <a:pPr algn="ctr" eaLnBrk="0" hangingPunct="0">
              <a:lnSpc>
                <a:spcPct val="130000"/>
              </a:lnSpc>
            </a:pPr>
            <a:endParaRPr lang="en-US" sz="2000" i="1" dirty="0"/>
          </a:p>
          <a:p>
            <a:pPr algn="ctr" eaLnBrk="0" hangingPunct="0">
              <a:lnSpc>
                <a:spcPct val="130000"/>
              </a:lnSpc>
            </a:pPr>
            <a:r>
              <a:rPr lang="en-US" sz="2000" i="1" dirty="0"/>
              <a:t>Disability Studies Conference, Dunedin, November 2011</a:t>
            </a:r>
          </a:p>
          <a:p>
            <a:pPr eaLnBrk="0" hangingPunct="0"/>
            <a:endParaRPr lang="en-US" sz="2000" i="1" dirty="0"/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>
            <a:off x="539750" y="3141663"/>
            <a:ext cx="8343900" cy="0"/>
          </a:xfrm>
          <a:prstGeom prst="line">
            <a:avLst/>
          </a:prstGeom>
          <a:noFill/>
          <a:ln w="15875">
            <a:solidFill>
              <a:srgbClr val="81042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1979613" y="334963"/>
            <a:ext cx="708818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/>
              <a:t>Community level</a:t>
            </a:r>
            <a:endParaRPr lang="en-US" b="1">
              <a:latin typeface="News Gothic MT"/>
            </a:endParaRP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395288" y="1268760"/>
            <a:ext cx="8382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3200" dirty="0" smtClean="0"/>
              <a:t>Community </a:t>
            </a:r>
            <a:r>
              <a:rPr lang="en-AU" sz="3200" dirty="0"/>
              <a:t>living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3200" dirty="0"/>
              <a:t>Choice of housing that is diverse, suitable, affordable, dispersed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3200" dirty="0"/>
              <a:t>Raising community awareness and acceptance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3200" dirty="0"/>
              <a:t>Economic and community participation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3200" dirty="0" smtClean="0"/>
              <a:t>Servicing </a:t>
            </a:r>
            <a:r>
              <a:rPr lang="en-AU" sz="3200" dirty="0"/>
              <a:t>regional areas</a:t>
            </a:r>
            <a:endParaRPr lang="en-US" sz="1600" dirty="0">
              <a:solidFill>
                <a:srgbClr val="C00000"/>
              </a:solidFill>
              <a:latin typeface="News Gothic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979613" y="188913"/>
            <a:ext cx="4392612" cy="909637"/>
          </a:xfrm>
        </p:spPr>
        <p:txBody>
          <a:bodyPr/>
          <a:lstStyle/>
          <a:p>
            <a:pPr algn="l"/>
            <a:r>
              <a:rPr lang="en-AU" sz="2400" b="1" dirty="0" smtClean="0"/>
              <a:t>Risks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11188" y="1412875"/>
            <a:ext cx="8281987" cy="4114800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Sufficient funding to meet needs</a:t>
            </a:r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979613" y="334963"/>
            <a:ext cx="708818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/>
              <a:t>Conclusions</a:t>
            </a:r>
            <a:endParaRPr lang="en-US" b="1">
              <a:latin typeface="News Gothic MT"/>
            </a:endParaRP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395288" y="1052513"/>
            <a:ext cx="8569325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buClr>
                <a:srgbClr val="810426"/>
              </a:buClr>
            </a:pPr>
            <a:endParaRPr lang="en-US" sz="2200"/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</a:pPr>
            <a:r>
              <a:rPr lang="en-AU" sz="2800"/>
              <a:t>Individual funding: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is welcomed by people with disabilities 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offers choice and more flexible lifestyle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offers better outcomes than block funded services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is cost neutral (variations exist)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risks can be managed, but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>
                <a:latin typeface="News Gothic MT"/>
              </a:rPr>
              <a:t>“The devil is in the detail”</a:t>
            </a:r>
            <a:endParaRPr lang="en-US" sz="2800">
              <a:latin typeface="News Gothic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203200" y="21272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441041" y="1293511"/>
            <a:ext cx="84963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2000" dirty="0"/>
              <a:t>Fisher, K.R., Ryan, G., Edwards, R., </a:t>
            </a:r>
            <a:r>
              <a:rPr lang="en-AU" sz="2000" dirty="0" err="1"/>
              <a:t>Purcal</a:t>
            </a:r>
            <a:r>
              <a:rPr lang="en-AU" sz="2000" dirty="0"/>
              <a:t>, C., </a:t>
            </a:r>
            <a:r>
              <a:rPr lang="en-AU" sz="2000" dirty="0" err="1"/>
              <a:t>Sitek</a:t>
            </a:r>
            <a:r>
              <a:rPr lang="en-AU" sz="2000" dirty="0"/>
              <a:t>, T., Dinning, B., </a:t>
            </a:r>
            <a:r>
              <a:rPr lang="en-AU" sz="2000" dirty="0" err="1"/>
              <a:t>Laragy</a:t>
            </a:r>
            <a:r>
              <a:rPr lang="en-AU" sz="2000" dirty="0"/>
              <a:t>, C., </a:t>
            </a:r>
            <a:r>
              <a:rPr lang="en-AU" sz="2000" dirty="0" err="1"/>
              <a:t>D'Aegher</a:t>
            </a:r>
            <a:r>
              <a:rPr lang="en-AU" sz="2000" dirty="0"/>
              <a:t>, L., Thompson, D. (2010), </a:t>
            </a:r>
            <a:r>
              <a:rPr lang="en-AU" sz="2000" i="1" dirty="0"/>
              <a:t>Effectiveness of Individual Funding Approaches for Disability Support</a:t>
            </a:r>
            <a:r>
              <a:rPr lang="en-AU" sz="2000" dirty="0"/>
              <a:t>, Occasional Paper No. 29 </a:t>
            </a:r>
            <a:r>
              <a:rPr lang="en-AU" sz="2000" dirty="0" err="1"/>
              <a:t>FaHCSIA</a:t>
            </a:r>
            <a:endParaRPr lang="en-AU" sz="2000" dirty="0"/>
          </a:p>
          <a:p>
            <a:pPr eaLnBrk="0" hangingPunct="0"/>
            <a:r>
              <a:rPr lang="en-AU" sz="1800" dirty="0">
                <a:hlinkClick r:id="rId3"/>
              </a:rPr>
              <a:t>www.sprc.unsw.edu.au/media/File/OccPaper_29.pdf</a:t>
            </a:r>
            <a:endParaRPr lang="en-AU" sz="1800" dirty="0"/>
          </a:p>
          <a:p>
            <a:pPr eaLnBrk="0" hangingPunct="0"/>
            <a:endParaRPr lang="en-AU" sz="1800" dirty="0"/>
          </a:p>
          <a:p>
            <a:pPr eaLnBrk="0" hangingPunct="0"/>
            <a:r>
              <a:rPr lang="en-AU" sz="2000" dirty="0"/>
              <a:t>Fisher, K.R., Parker, S., </a:t>
            </a:r>
            <a:r>
              <a:rPr lang="en-AU" sz="2000" dirty="0" err="1"/>
              <a:t>Purcal</a:t>
            </a:r>
            <a:r>
              <a:rPr lang="en-AU" sz="2000" dirty="0"/>
              <a:t>, C., </a:t>
            </a:r>
            <a:r>
              <a:rPr lang="en-AU" sz="2000" dirty="0" err="1"/>
              <a:t>Thaler</a:t>
            </a:r>
            <a:r>
              <a:rPr lang="en-AU" sz="2000" dirty="0"/>
              <a:t>, O., Abelson, P., Pickering, E., </a:t>
            </a:r>
          </a:p>
          <a:p>
            <a:r>
              <a:rPr lang="en-AU" sz="2000" dirty="0"/>
              <a:t>Griffiths, M. </a:t>
            </a:r>
            <a:r>
              <a:rPr lang="en-US" sz="2000" dirty="0"/>
              <a:t>(2008), </a:t>
            </a:r>
            <a:r>
              <a:rPr lang="en-AU" sz="2000" i="1" dirty="0"/>
              <a:t>Effectiveness of Supported Living in Relation to Shared Accommodation</a:t>
            </a:r>
            <a:r>
              <a:rPr lang="en-AU" sz="2000" dirty="0"/>
              <a:t>, SPRC Report Series 18/08</a:t>
            </a:r>
          </a:p>
          <a:p>
            <a:pPr eaLnBrk="0" hangingPunct="0"/>
            <a:r>
              <a:rPr lang="en-AU" sz="1800" dirty="0"/>
              <a:t>www.sprc.unsw.edu.au/media/File/Report18_08_Effectiveness_of_SuppLiving.pdf</a:t>
            </a:r>
          </a:p>
          <a:p>
            <a:pPr eaLnBrk="0" hangingPunct="0"/>
            <a:endParaRPr lang="en-AU" sz="2000" dirty="0"/>
          </a:p>
          <a:p>
            <a:pPr eaLnBrk="0" hangingPunct="0"/>
            <a:endParaRPr lang="en-AU" sz="2000" dirty="0"/>
          </a:p>
          <a:p>
            <a:pPr eaLnBrk="0" hangingPunct="0"/>
            <a:r>
              <a:rPr lang="en-AU" sz="2000" dirty="0"/>
              <a:t>carmel.laragy@rmit.edu.au	 </a:t>
            </a:r>
            <a:r>
              <a:rPr lang="en-AU" sz="2000" dirty="0">
                <a:solidFill>
                  <a:srgbClr val="C00000"/>
                </a:solidFill>
              </a:rPr>
              <a:t>+ 61 </a:t>
            </a:r>
            <a:r>
              <a:rPr lang="en-AU" sz="2000" dirty="0"/>
              <a:t>03 9925 3970</a:t>
            </a:r>
          </a:p>
          <a:p>
            <a:pPr eaLnBrk="0" hangingPunct="0"/>
            <a:r>
              <a:rPr lang="en-AU" sz="2000" dirty="0"/>
              <a:t>c.purcal@unsw.edu.au		</a:t>
            </a:r>
            <a:r>
              <a:rPr lang="en-AU" sz="2000" dirty="0">
                <a:solidFill>
                  <a:srgbClr val="C00000"/>
                </a:solidFill>
              </a:rPr>
              <a:t> + 61 </a:t>
            </a:r>
            <a:r>
              <a:rPr lang="en-AU" sz="2000" dirty="0"/>
              <a:t>02 9385 7800</a:t>
            </a:r>
          </a:p>
          <a:p>
            <a:pPr eaLnBrk="0" hangingPunct="0"/>
            <a:r>
              <a:rPr lang="en-AU" sz="2000" dirty="0"/>
              <a:t>karen.fisher@unsw.edu.au 	</a:t>
            </a:r>
            <a:r>
              <a:rPr lang="en-AU" sz="2000" dirty="0">
                <a:solidFill>
                  <a:srgbClr val="C00000"/>
                </a:solidFill>
              </a:rPr>
              <a:t> + 61 </a:t>
            </a:r>
            <a:r>
              <a:rPr lang="en-AU" sz="2000" dirty="0"/>
              <a:t>02 9385 </a:t>
            </a:r>
            <a:r>
              <a:rPr lang="en-AU" sz="2000" dirty="0" smtClean="0"/>
              <a:t>7800</a:t>
            </a:r>
            <a:endParaRPr lang="en-AU" sz="2000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763713" y="334963"/>
            <a:ext cx="730408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/>
              <a:t>Resources</a:t>
            </a:r>
            <a:endParaRPr lang="en-US" b="1">
              <a:latin typeface="News Gothic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692275" y="360363"/>
            <a:ext cx="73755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>
                <a:latin typeface="News Gothic MT"/>
              </a:rPr>
              <a:t>Background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250825" y="1412875"/>
            <a:ext cx="8569325" cy="435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Aft>
                <a:spcPts val="600"/>
              </a:spcAft>
            </a:pPr>
            <a:r>
              <a:rPr lang="en-US" sz="2800" dirty="0"/>
              <a:t>Individual funding:</a:t>
            </a:r>
          </a:p>
          <a:p>
            <a:pPr marL="895350" lvl="1" indent="-438150" eaLnBrk="0" hangingPunct="0">
              <a:spcAft>
                <a:spcPts val="6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/>
              <a:t>a package of funds allocated to a particular person and spent on their disability support services in the way they choose </a:t>
            </a:r>
            <a:endParaRPr lang="en-US" sz="2800" dirty="0"/>
          </a:p>
          <a:p>
            <a:pPr marL="457200" indent="-457200" eaLnBrk="0" hangingPunct="0">
              <a:spcAft>
                <a:spcPts val="600"/>
              </a:spcAft>
            </a:pPr>
            <a:endParaRPr lang="en-US" sz="2800" dirty="0"/>
          </a:p>
          <a:p>
            <a:pPr marL="457200" indent="-457200" eaLnBrk="0" hangingPunct="0">
              <a:spcAft>
                <a:spcPts val="600"/>
              </a:spcAft>
            </a:pPr>
            <a:r>
              <a:rPr lang="en-US" sz="2800" dirty="0"/>
              <a:t>International trend towards individual funding, due to</a:t>
            </a:r>
          </a:p>
          <a:p>
            <a:pPr marL="895350" lvl="1" indent="-438150" eaLnBrk="0" hangingPunct="0">
              <a:spcAft>
                <a:spcPts val="6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800" dirty="0"/>
              <a:t>new public management: </a:t>
            </a:r>
            <a:r>
              <a:rPr lang="en-US" sz="2800" dirty="0" err="1"/>
              <a:t>privatisation</a:t>
            </a:r>
            <a:r>
              <a:rPr lang="en-US" sz="2800" dirty="0"/>
              <a:t> and </a:t>
            </a:r>
            <a:r>
              <a:rPr lang="en-US" sz="2800" dirty="0" smtClean="0"/>
              <a:t>competition</a:t>
            </a:r>
            <a:endParaRPr lang="en-US" sz="2800" dirty="0"/>
          </a:p>
          <a:p>
            <a:pPr marL="895350" lvl="1" indent="-438150" eaLnBrk="0" hangingPunct="0">
              <a:spcAft>
                <a:spcPts val="6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800" dirty="0"/>
              <a:t>human rights: choice and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1619250" y="334963"/>
            <a:ext cx="7448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/>
              <a:t>Individual funding policies</a:t>
            </a:r>
            <a:endParaRPr lang="en-US" b="1">
              <a:latin typeface="News Gothic MT"/>
            </a:endParaRP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323850" y="1412776"/>
            <a:ext cx="8548688" cy="425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130000"/>
              </a:lnSpc>
              <a:spcAft>
                <a:spcPts val="1200"/>
              </a:spcAft>
              <a:buClr>
                <a:srgbClr val="810426"/>
              </a:buClr>
            </a:pPr>
            <a:r>
              <a:rPr lang="en-US" sz="2800" dirty="0"/>
              <a:t>Policies vary widely, within and across countries</a:t>
            </a:r>
          </a:p>
          <a:p>
            <a:pPr marL="985838" lvl="1" indent="-357188" eaLnBrk="0" hangingPunct="0">
              <a:spcAft>
                <a:spcPts val="12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600" dirty="0"/>
              <a:t>Australia: various approaches in all states and territories</a:t>
            </a:r>
          </a:p>
          <a:p>
            <a:pPr marL="985838" lvl="1" indent="-357188" eaLnBrk="0" hangingPunct="0">
              <a:lnSpc>
                <a:spcPct val="130000"/>
              </a:lnSpc>
              <a:spcAft>
                <a:spcPts val="12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600" dirty="0"/>
              <a:t>still a minor approach compared to block funding</a:t>
            </a:r>
          </a:p>
          <a:p>
            <a:pPr marL="985838" lvl="1" indent="-357188" eaLnBrk="0" hangingPunct="0">
              <a:spcAft>
                <a:spcPts val="12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600" dirty="0"/>
              <a:t>Productivity Commission inquiries into disability and aged care recommend individual funding</a:t>
            </a:r>
          </a:p>
          <a:p>
            <a:pPr marL="457200" indent="-457200" eaLnBrk="0" hangingPunct="0">
              <a:lnSpc>
                <a:spcPct val="130000"/>
              </a:lnSpc>
              <a:spcBef>
                <a:spcPts val="2400"/>
              </a:spcBef>
              <a:spcAft>
                <a:spcPts val="1200"/>
              </a:spcAft>
              <a:buClr>
                <a:srgbClr val="810426"/>
              </a:buClr>
            </a:pPr>
            <a:r>
              <a:rPr lang="en-US" sz="2800" dirty="0"/>
              <a:t>Positive outcomes for many people with </a:t>
            </a:r>
            <a:r>
              <a:rPr lang="en-US" sz="2800" dirty="0" smtClean="0"/>
              <a:t>disability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1619250" y="334963"/>
            <a:ext cx="7448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/>
              <a:t>Individual funding policies</a:t>
            </a:r>
            <a:endParaRPr lang="en-US" b="1">
              <a:latin typeface="News Gothic MT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323850" y="1484313"/>
            <a:ext cx="8548688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ts val="600"/>
              </a:spcBef>
              <a:spcAft>
                <a:spcPts val="1800"/>
              </a:spcAft>
              <a:buClr>
                <a:srgbClr val="810426"/>
              </a:buClr>
            </a:pPr>
            <a:r>
              <a:rPr lang="en-US" sz="2800" dirty="0"/>
              <a:t>Concerns remain around</a:t>
            </a:r>
          </a:p>
          <a:p>
            <a:pPr marL="895350" lvl="1" indent="-447675" eaLnBrk="0" hangingPunct="0">
              <a:spcAft>
                <a:spcPts val="12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</a:rPr>
              <a:t>access, equity, quality and choice – for the person with disability</a:t>
            </a:r>
          </a:p>
          <a:p>
            <a:pPr marL="895350" lvl="1" indent="-447675" eaLnBrk="0" hangingPunct="0">
              <a:spcAft>
                <a:spcPts val="12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</a:rPr>
              <a:t>affordabili</a:t>
            </a:r>
            <a:r>
              <a:rPr lang="en-US" sz="2800" dirty="0"/>
              <a:t>ty – for the person and </a:t>
            </a:r>
            <a:r>
              <a:rPr lang="en-US" sz="2800" dirty="0" smtClean="0"/>
              <a:t>government</a:t>
            </a:r>
          </a:p>
          <a:p>
            <a:pPr marL="895350" lvl="1" indent="-447675" eaLnBrk="0" hangingPunct="0">
              <a:spcAft>
                <a:spcPts val="12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800" dirty="0" smtClean="0"/>
              <a:t>accountability – for government</a:t>
            </a:r>
            <a:endParaRPr lang="en-US" sz="2800" dirty="0"/>
          </a:p>
          <a:p>
            <a:pPr marL="895350" lvl="1" indent="-447675" eaLnBrk="0" hangingPunct="0">
              <a:spcAft>
                <a:spcPts val="12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</a:rPr>
              <a:t>rights – of workers and </a:t>
            </a:r>
            <a:r>
              <a:rPr lang="en-US" sz="2800" dirty="0" err="1">
                <a:solidFill>
                  <a:srgbClr val="000000"/>
                </a:solidFill>
              </a:rPr>
              <a:t>carers</a:t>
            </a:r>
            <a:endParaRPr lang="en-US" sz="2800" dirty="0">
              <a:solidFill>
                <a:srgbClr val="000000"/>
              </a:solidFill>
            </a:endParaRPr>
          </a:p>
          <a:p>
            <a:pPr marL="895350" lvl="1" indent="-447675" eaLnBrk="0" hangingPunct="0">
              <a:spcAft>
                <a:spcPts val="12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</a:rPr>
              <a:t>viability – of service provider </a:t>
            </a:r>
            <a:r>
              <a:rPr lang="en-US" sz="2800" dirty="0" err="1">
                <a:solidFill>
                  <a:srgbClr val="000000"/>
                </a:solidFill>
              </a:rPr>
              <a:t>organisations</a:t>
            </a:r>
            <a:endParaRPr lang="en-US" sz="2800" dirty="0">
              <a:latin typeface="News Gothic MT"/>
            </a:endParaRPr>
          </a:p>
          <a:p>
            <a:pPr marL="457200" indent="-457200" eaLnBrk="0" hangingPunct="0">
              <a:spcAft>
                <a:spcPts val="600"/>
              </a:spcAft>
              <a:buClr>
                <a:srgbClr val="810426"/>
              </a:buClr>
            </a:pPr>
            <a:endParaRPr lang="en-US" sz="2200" dirty="0"/>
          </a:p>
          <a:p>
            <a:pPr marL="457200" indent="-457200" eaLnBrk="0" hangingPunct="0">
              <a:buClr>
                <a:srgbClr val="810426"/>
              </a:buClr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1619250" y="334963"/>
            <a:ext cx="7448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/>
              <a:t>Research question</a:t>
            </a:r>
            <a:endParaRPr lang="en-US" b="1">
              <a:latin typeface="News Gothic MT"/>
            </a:endParaRPr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357188" y="2000250"/>
            <a:ext cx="8548687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Aft>
                <a:spcPts val="600"/>
              </a:spcAft>
              <a:buClr>
                <a:srgbClr val="810426"/>
              </a:buClr>
            </a:pPr>
            <a:endParaRPr lang="en-US" sz="2200"/>
          </a:p>
          <a:p>
            <a:pPr marL="457200" indent="-457200" eaLnBrk="0" hangingPunct="0">
              <a:spcAft>
                <a:spcPts val="600"/>
              </a:spcAft>
              <a:buClr>
                <a:srgbClr val="810426"/>
              </a:buClr>
            </a:pPr>
            <a:endParaRPr lang="en-US" sz="2200"/>
          </a:p>
          <a:p>
            <a:pPr marL="457200" indent="-457200" eaLnBrk="0" hangingPunct="0">
              <a:spcAft>
                <a:spcPts val="600"/>
              </a:spcAft>
              <a:buClr>
                <a:srgbClr val="810426"/>
              </a:buClr>
            </a:pPr>
            <a:endParaRPr lang="en-US" sz="2200"/>
          </a:p>
          <a:p>
            <a:pPr marL="457200" indent="-457200" eaLnBrk="0" hangingPunct="0">
              <a:spcAft>
                <a:spcPts val="600"/>
              </a:spcAft>
              <a:buClr>
                <a:srgbClr val="810426"/>
              </a:buClr>
            </a:pPr>
            <a:endParaRPr lang="en-US" sz="1000"/>
          </a:p>
          <a:p>
            <a:pPr marL="457200" indent="-457200" eaLnBrk="0" hangingPunct="0">
              <a:buFont typeface="Arial" pitchFamily="34" charset="0"/>
              <a:buNone/>
            </a:pPr>
            <a:endParaRPr lang="en-US" sz="1400">
              <a:latin typeface="News Gothic MT"/>
            </a:endParaRP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395288" y="1484313"/>
            <a:ext cx="8353425" cy="358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  <a:spcAft>
                <a:spcPts val="1800"/>
              </a:spcAft>
            </a:pPr>
            <a:r>
              <a:rPr lang="en-AU" sz="2800" dirty="0"/>
              <a:t>What are the supports and mechanisms needed for successful implementation of individual funding?</a:t>
            </a:r>
          </a:p>
          <a:p>
            <a:pPr lvl="1" eaLnBrk="0" hangingPunct="0">
              <a:lnSpc>
                <a:spcPct val="130000"/>
              </a:lnSpc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    Personal </a:t>
            </a:r>
            <a:r>
              <a:rPr lang="en-AU" sz="2800" dirty="0"/>
              <a:t>level</a:t>
            </a:r>
          </a:p>
          <a:p>
            <a:pPr lvl="1" eaLnBrk="0" hangingPunct="0">
              <a:lnSpc>
                <a:spcPct val="130000"/>
              </a:lnSpc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    Organisational </a:t>
            </a:r>
            <a:r>
              <a:rPr lang="en-AU" sz="2800" dirty="0"/>
              <a:t>level</a:t>
            </a:r>
          </a:p>
          <a:p>
            <a:pPr lvl="1" eaLnBrk="0" hangingPunct="0">
              <a:lnSpc>
                <a:spcPct val="130000"/>
              </a:lnSpc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    Community </a:t>
            </a:r>
            <a:r>
              <a:rPr lang="en-AU" sz="2800" dirty="0"/>
              <a:t>level</a:t>
            </a:r>
            <a:endParaRPr lang="en-US" sz="2800" dirty="0"/>
          </a:p>
        </p:txBody>
      </p:sp>
      <p:pic>
        <p:nvPicPr>
          <p:cNvPr id="8197" name="Picture 6" descr="I:\RMIT\RMIT LOGO templates\togbl5kfk11uz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5875" y="109538"/>
            <a:ext cx="22383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1979613" y="309563"/>
            <a:ext cx="7088187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/>
              <a:t>Methodology</a:t>
            </a:r>
            <a:endParaRPr lang="en-US" b="1">
              <a:latin typeface="News Gothic MT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179388" y="1268413"/>
            <a:ext cx="8816975" cy="446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ts val="600"/>
              </a:spcBef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600"/>
              <a:t>Effectiveness of Individual Funding (2010)</a:t>
            </a:r>
          </a:p>
          <a:p>
            <a:pPr marL="914400" lvl="1" indent="-457200" eaLnBrk="0" hangingPunct="0">
              <a:spcBef>
                <a:spcPts val="600"/>
              </a:spcBef>
              <a:buClr>
                <a:srgbClr val="810426"/>
              </a:buClr>
              <a:buFont typeface="Arial" pitchFamily="34" charset="0"/>
              <a:buChar char="•"/>
            </a:pPr>
            <a:r>
              <a:rPr lang="en-AU"/>
              <a:t>interviews and surveys with individual funding programs –  people with disability; families; service providers</a:t>
            </a:r>
          </a:p>
          <a:p>
            <a:pPr marL="914400" lvl="1" indent="-457200" eaLnBrk="0" hangingPunct="0">
              <a:spcBef>
                <a:spcPts val="600"/>
              </a:spcBef>
              <a:buClr>
                <a:srgbClr val="810426"/>
              </a:buClr>
              <a:buFont typeface="Arial" pitchFamily="34" charset="0"/>
              <a:buChar char="•"/>
            </a:pPr>
            <a:r>
              <a:rPr lang="en-US"/>
              <a:t>interviews with state/territory policy officials</a:t>
            </a:r>
            <a:endParaRPr lang="en-AU"/>
          </a:p>
          <a:p>
            <a:pPr marL="457200" indent="-457200" eaLnBrk="0" hangingPunct="0">
              <a:spcBef>
                <a:spcPts val="2400"/>
              </a:spcBef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600"/>
              <a:t>Effectiveness of Supported Living (2008)</a:t>
            </a:r>
          </a:p>
          <a:p>
            <a:pPr marL="914400" lvl="1" indent="-457200" eaLnBrk="0" hangingPunct="0">
              <a:spcBef>
                <a:spcPts val="600"/>
              </a:spcBef>
              <a:buClr>
                <a:srgbClr val="810426"/>
              </a:buClr>
              <a:buFont typeface="Arial" pitchFamily="34" charset="0"/>
              <a:buChar char="•"/>
            </a:pPr>
            <a:r>
              <a:rPr lang="en-US"/>
              <a:t>case studies of individualised, supported accommodation</a:t>
            </a:r>
          </a:p>
          <a:p>
            <a:pPr marL="914400" lvl="1" indent="-457200" eaLnBrk="0" hangingPunct="0">
              <a:spcBef>
                <a:spcPts val="600"/>
              </a:spcBef>
              <a:buClr>
                <a:srgbClr val="810426"/>
              </a:buClr>
              <a:buFont typeface="Arial" pitchFamily="34" charset="0"/>
              <a:buChar char="•"/>
            </a:pPr>
            <a:r>
              <a:rPr lang="en-US"/>
              <a:t>interviews with state/territory policy officials</a:t>
            </a:r>
          </a:p>
          <a:p>
            <a:pPr marL="457200" indent="-457200" eaLnBrk="0" hangingPunct="0">
              <a:spcBef>
                <a:spcPts val="2400"/>
              </a:spcBef>
              <a:buClr>
                <a:srgbClr val="810426"/>
              </a:buClr>
              <a:buFont typeface="Wingdings" pitchFamily="2" charset="2"/>
              <a:buChar char="§"/>
            </a:pPr>
            <a:r>
              <a:rPr lang="en-US" sz="2600"/>
              <a:t>Western Australia interviews with a wide range of stakeholders (2011)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979613" y="188913"/>
            <a:ext cx="6332537" cy="809625"/>
          </a:xfrm>
        </p:spPr>
        <p:txBody>
          <a:bodyPr/>
          <a:lstStyle/>
          <a:p>
            <a:pPr algn="l"/>
            <a:r>
              <a:rPr lang="en-AU" sz="2400" b="1" smtClean="0"/>
              <a:t>Underpinning values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4988" indent="-534988">
              <a:spcBef>
                <a:spcPts val="2400"/>
              </a:spcBef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Paradigm shift</a:t>
            </a:r>
          </a:p>
          <a:p>
            <a:pPr marL="534988" indent="-534988">
              <a:spcBef>
                <a:spcPts val="2400"/>
              </a:spcBef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Empowerment</a:t>
            </a:r>
          </a:p>
          <a:p>
            <a:pPr marL="534988" indent="-534988">
              <a:spcBef>
                <a:spcPts val="2400"/>
              </a:spcBef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Self‑determination</a:t>
            </a:r>
          </a:p>
          <a:p>
            <a:pPr marL="534988" indent="-534988">
              <a:spcBef>
                <a:spcPts val="2400"/>
              </a:spcBef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Person-centred support</a:t>
            </a:r>
          </a:p>
          <a:p>
            <a:pPr marL="534988" indent="-534988">
              <a:spcBef>
                <a:spcPts val="2400"/>
              </a:spcBef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Consumer control </a:t>
            </a:r>
          </a:p>
          <a:p>
            <a:pPr marL="534988" indent="-534988">
              <a:spcBef>
                <a:spcPts val="2400"/>
              </a:spcBef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/>
              <a:t>Access to valued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979613" y="334963"/>
            <a:ext cx="708818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/>
              <a:t>Personal level</a:t>
            </a:r>
            <a:endParaRPr lang="en-US" b="1">
              <a:latin typeface="News Gothic MT"/>
            </a:endParaRPr>
          </a:p>
        </p:txBody>
      </p:sp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395288" y="908050"/>
            <a:ext cx="8748712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buClr>
                <a:srgbClr val="810426"/>
              </a:buClr>
            </a:pPr>
            <a:endParaRPr lang="en-US" sz="2800" dirty="0"/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/>
              <a:t>Information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/>
              <a:t>Decision-making support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>
                <a:solidFill>
                  <a:srgbClr val="000000"/>
                </a:solidFill>
                <a:latin typeface="News Gothic MT"/>
              </a:rPr>
              <a:t>Personal plans  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>
                <a:solidFill>
                  <a:srgbClr val="000000"/>
                </a:solidFill>
              </a:rPr>
              <a:t>Flexible supports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 smtClean="0">
                <a:solidFill>
                  <a:srgbClr val="000000"/>
                </a:solidFill>
              </a:rPr>
              <a:t>Adequate resources</a:t>
            </a:r>
            <a:endParaRPr lang="en-AU" sz="2800" dirty="0">
              <a:solidFill>
                <a:srgbClr val="000000"/>
              </a:solidFill>
            </a:endParaRP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>
                <a:solidFill>
                  <a:srgbClr val="000000"/>
                </a:solidFill>
                <a:latin typeface="News Gothic MT"/>
              </a:rPr>
              <a:t>Chosen level of management responsibility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 dirty="0">
                <a:solidFill>
                  <a:srgbClr val="000000"/>
                </a:solidFill>
                <a:latin typeface="News Gothic MT"/>
              </a:rPr>
              <a:t>Regular reviews for quality &amp; outcomes</a:t>
            </a:r>
            <a:endParaRPr lang="en-A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979613" y="334963"/>
            <a:ext cx="708818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b="1"/>
              <a:t>Organisational level</a:t>
            </a:r>
            <a:endParaRPr lang="en-US" b="1">
              <a:latin typeface="News Gothic MT"/>
            </a:endParaRPr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395288" y="1196975"/>
            <a:ext cx="838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buClr>
                <a:srgbClr val="810426"/>
              </a:buClr>
            </a:pPr>
            <a:endParaRPr lang="en-US" sz="2800"/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endParaRPr lang="en-US" sz="2800">
              <a:latin typeface="News Gothic MT"/>
            </a:endParaRPr>
          </a:p>
        </p:txBody>
      </p:sp>
      <p:sp>
        <p:nvSpPr>
          <p:cNvPr id="12292" name="Rectangle 1"/>
          <p:cNvSpPr>
            <a:spLocks noChangeArrowheads="1"/>
          </p:cNvSpPr>
          <p:nvPr/>
        </p:nvSpPr>
        <p:spPr bwMode="auto">
          <a:xfrm>
            <a:off x="684213" y="1412875"/>
            <a:ext cx="8383587" cy="426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Adequate coordination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Flexibility in service provision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Workforce management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Shared management with consumers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Strong leadership</a:t>
            </a:r>
          </a:p>
          <a:p>
            <a:pPr marL="457200" indent="-457200" eaLnBrk="0" hangingPunct="0">
              <a:spcAft>
                <a:spcPts val="1800"/>
              </a:spcAft>
              <a:buClr>
                <a:srgbClr val="810426"/>
              </a:buClr>
              <a:buFont typeface="Wingdings" pitchFamily="2" charset="2"/>
              <a:buChar char="§"/>
            </a:pPr>
            <a:r>
              <a:rPr lang="en-AU" sz="2800"/>
              <a:t>Financial structures to protect against risks from portable funds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C_visually_impaired_powerpoint">
  <a:themeElements>
    <a:clrScheme name="SPRC_visually_impaired_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PRC_visually_impaired_powerpoi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32" charset="-128"/>
          </a:defRPr>
        </a:defPPr>
      </a:lstStyle>
    </a:lnDef>
  </a:objectDefaults>
  <a:extraClrSchemeLst>
    <a:extraClrScheme>
      <a:clrScheme name="SPRC_visually_impaired_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RC_visually_impaired_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RC_visually_impaired_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RC_visually_impaired_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RC_visually_impaired_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RC_visually_impaired_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RC_visually_impaired_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RC_visually_impaired_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RC_visually_impaired_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RC_visually_impaired_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RC_visually_impaired_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RC_visually_impaired_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Client Files:WIP:graphic design:UNSW:SPRC_department:NURC29199_pptemp:finished_artwork:round_2:visually_impaired:SPRC_visually_impaired_powerpoint.pot</Template>
  <TotalTime>1508</TotalTime>
  <Words>477</Words>
  <Application>Microsoft Office PowerPoint</Application>
  <PresentationFormat>On-screen Show (4:3)</PresentationFormat>
  <Paragraphs>113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SPRC_visually_impaired_powerpoint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Underpinning values</vt:lpstr>
      <vt:lpstr>PowerPoint Presentation</vt:lpstr>
      <vt:lpstr>PowerPoint Presentation</vt:lpstr>
      <vt:lpstr>PowerPoint Presentation</vt:lpstr>
      <vt:lpstr>Risks</vt:lpstr>
      <vt:lpstr>PowerPoint Presentation</vt:lpstr>
      <vt:lpstr>PowerPoint Presentation</vt:lpstr>
    </vt:vector>
  </TitlesOfParts>
  <Company>AppleCentre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AppleCentre</dc:creator>
  <cp:lastModifiedBy>Donna-Rose McKay</cp:lastModifiedBy>
  <cp:revision>183</cp:revision>
  <dcterms:created xsi:type="dcterms:W3CDTF">2009-06-19T02:37:39Z</dcterms:created>
  <dcterms:modified xsi:type="dcterms:W3CDTF">2012-02-16T21:12:07Z</dcterms:modified>
</cp:coreProperties>
</file>